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08" r:id="rId2"/>
    <p:sldMasterId id="2147483795" r:id="rId3"/>
  </p:sldMasterIdLst>
  <p:notesMasterIdLst>
    <p:notesMasterId r:id="rId21"/>
  </p:notesMasterIdLst>
  <p:sldIdLst>
    <p:sldId id="258" r:id="rId4"/>
    <p:sldId id="261" r:id="rId5"/>
    <p:sldId id="272" r:id="rId6"/>
    <p:sldId id="274" r:id="rId7"/>
    <p:sldId id="275" r:id="rId8"/>
    <p:sldId id="276" r:id="rId9"/>
    <p:sldId id="284" r:id="rId10"/>
    <p:sldId id="285" r:id="rId11"/>
    <p:sldId id="287" r:id="rId12"/>
    <p:sldId id="288" r:id="rId13"/>
    <p:sldId id="289" r:id="rId14"/>
    <p:sldId id="290" r:id="rId15"/>
    <p:sldId id="268" r:id="rId16"/>
    <p:sldId id="286" r:id="rId17"/>
    <p:sldId id="281" r:id="rId18"/>
    <p:sldId id="278" r:id="rId19"/>
    <p:sldId id="260" r:id="rId20"/>
  </p:sldIdLst>
  <p:sldSz cx="9144000" cy="6858000" type="screen4x3"/>
  <p:notesSz cx="6761163" cy="99425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589129483814523"/>
          <c:y val="5.1400554097404488E-2"/>
          <c:w val="0.81355314960629921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  <c:extLst>
              <c:ext xmlns:c16="http://schemas.microsoft.com/office/drawing/2014/chart" uri="{C3380CC4-5D6E-409C-BE32-E72D297353CC}">
                <c16:uniqueId val="{00000001-FDD7-4A7D-AFBD-CA7EB52C3CB2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[wykresy_poprawione.xlsx]Arkusz1!$C$5:$D$5</c:f>
              <c:strCache>
                <c:ptCount val="2"/>
                <c:pt idx="0">
                  <c:v>2014-2020</c:v>
                </c:pt>
                <c:pt idx="1">
                  <c:v>2021-2027</c:v>
                </c:pt>
              </c:strCache>
            </c:strRef>
          </c:cat>
          <c:val>
            <c:numRef>
              <c:f>[wykresy_poprawione.xlsx]Arkusz1!$C$6:$D$6</c:f>
              <c:numCache>
                <c:formatCode>General</c:formatCode>
                <c:ptCount val="2"/>
                <c:pt idx="0">
                  <c:v>32.299999999999997</c:v>
                </c:pt>
                <c:pt idx="1">
                  <c:v>30.45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D7-4A7D-AFBD-CA7EB52C3C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76800"/>
        <c:axId val="34883072"/>
      </c:barChart>
      <c:catAx>
        <c:axId val="34876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r>
                  <a:rPr lang="pl-PL" sz="1400">
                    <a:solidFill>
                      <a:srgbClr val="FF0000"/>
                    </a:solidFill>
                  </a:rPr>
                  <a:t>5,5%</a:t>
                </a:r>
              </a:p>
            </c:rich>
          </c:tx>
          <c:layout>
            <c:manualLayout>
              <c:xMode val="edge"/>
              <c:yMode val="edge"/>
              <c:x val="0.58716776027996498"/>
              <c:y val="0.12868037328667251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34883072"/>
        <c:crosses val="autoZero"/>
        <c:auto val="1"/>
        <c:lblAlgn val="ctr"/>
        <c:lblOffset val="100"/>
        <c:noMultiLvlLbl val="0"/>
      </c:catAx>
      <c:valAx>
        <c:axId val="34883072"/>
        <c:scaling>
          <c:orientation val="minMax"/>
          <c:min val="10"/>
        </c:scaling>
        <c:delete val="0"/>
        <c:axPos val="l"/>
        <c:majorGridlines>
          <c:spPr>
            <a:ln>
              <a:solidFill>
                <a:schemeClr val="accent1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pl-PL" sz="1400" b="1" dirty="0"/>
                  <a:t>mld</a:t>
                </a:r>
                <a:r>
                  <a:rPr lang="pl-PL" sz="1400" b="1" baseline="0" dirty="0"/>
                  <a:t> euro</a:t>
                </a:r>
                <a:endParaRPr lang="pl-PL" sz="1400" b="1" dirty="0"/>
              </a:p>
            </c:rich>
          </c:tx>
          <c:layout>
            <c:manualLayout>
              <c:xMode val="edge"/>
              <c:yMode val="edge"/>
              <c:x val="2.7777777777777776E-2"/>
              <c:y val="0.341089967920676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4876800"/>
        <c:crosses val="autoZero"/>
        <c:crossBetween val="between"/>
        <c:majorUnit val="3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5507436570428"/>
          <c:y val="5.1400554097404488E-2"/>
          <c:w val="0.83744356955380572"/>
          <c:h val="0.749286235053951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[wykresy_poprawione.xlsx]Arkusz1!$B$20</c:f>
              <c:strCache>
                <c:ptCount val="1"/>
                <c:pt idx="0">
                  <c:v>2014-2020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[wykresy_poprawione.xlsx]Arkusz1!$C$19:$D$19</c:f>
              <c:strCache>
                <c:ptCount val="2"/>
                <c:pt idx="0">
                  <c:v>Płatności bezpośrednie</c:v>
                </c:pt>
                <c:pt idx="1">
                  <c:v>Rozwój obszarów wiejskich</c:v>
                </c:pt>
              </c:strCache>
            </c:strRef>
          </c:cat>
          <c:val>
            <c:numRef>
              <c:f>[wykresy_poprawione.xlsx]Arkusz1!$C$20:$D$20</c:f>
              <c:numCache>
                <c:formatCode>General</c:formatCode>
                <c:ptCount val="2"/>
                <c:pt idx="0">
                  <c:v>21.4</c:v>
                </c:pt>
                <c:pt idx="1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59-4BCF-A4EA-3F413EAE2BDD}"/>
            </c:ext>
          </c:extLst>
        </c:ser>
        <c:ser>
          <c:idx val="1"/>
          <c:order val="1"/>
          <c:tx>
            <c:strRef>
              <c:f>[wykresy_poprawione.xlsx]Arkusz1!$B$21</c:f>
              <c:strCache>
                <c:ptCount val="1"/>
                <c:pt idx="0">
                  <c:v>2021-2027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3E59-4BCF-A4EA-3F413EAE2BD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3E59-4BCF-A4EA-3F413EAE2B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[wykresy_poprawione.xlsx]Arkusz1!$C$19:$D$19</c:f>
              <c:strCache>
                <c:ptCount val="2"/>
                <c:pt idx="0">
                  <c:v>Płatności bezpośrednie</c:v>
                </c:pt>
                <c:pt idx="1">
                  <c:v>Rozwój obszarów wiejskich</c:v>
                </c:pt>
              </c:strCache>
            </c:strRef>
          </c:cat>
          <c:val>
            <c:numRef>
              <c:f>[wykresy_poprawione.xlsx]Arkusz1!$C$21:$D$21</c:f>
              <c:numCache>
                <c:formatCode>General</c:formatCode>
                <c:ptCount val="2"/>
                <c:pt idx="0">
                  <c:v>21.2</c:v>
                </c:pt>
                <c:pt idx="1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59-4BCF-A4EA-3F413EAE2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27616"/>
        <c:axId val="35745792"/>
      </c:barChart>
      <c:catAx>
        <c:axId val="35727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35745792"/>
        <c:crosses val="autoZero"/>
        <c:auto val="1"/>
        <c:lblAlgn val="ctr"/>
        <c:lblOffset val="100"/>
        <c:noMultiLvlLbl val="0"/>
      </c:catAx>
      <c:valAx>
        <c:axId val="3574579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pl-PL" sz="1400" b="1" dirty="0"/>
                  <a:t>mld</a:t>
                </a:r>
                <a:r>
                  <a:rPr lang="pl-PL" sz="1400" b="1" baseline="0" dirty="0"/>
                  <a:t> euro</a:t>
                </a:r>
                <a:endParaRPr lang="pl-PL" sz="1400" b="1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35727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109864391951008"/>
          <c:y val="0.91628280839895015"/>
          <c:w val="0.34890135608048994"/>
          <c:h val="7.9471420239136781E-2"/>
        </c:manualLayout>
      </c:layout>
      <c:overlay val="0"/>
      <c:txPr>
        <a:bodyPr/>
        <a:lstStyle/>
        <a:p>
          <a:pPr>
            <a:defRPr sz="1400" b="1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315376377952756E-2"/>
          <c:y val="5.609106661110258E-2"/>
          <c:w val="0.92124623622047241"/>
          <c:h val="0.7269101250923021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A12-4E0A-9254-B4864D7E3A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Sheet1!$B$41:$B$67</c:f>
              <c:strCache>
                <c:ptCount val="27"/>
                <c:pt idx="0">
                  <c:v>Francja</c:v>
                </c:pt>
                <c:pt idx="1">
                  <c:v>Niemcy</c:v>
                </c:pt>
                <c:pt idx="2">
                  <c:v>Hiszpania</c:v>
                </c:pt>
                <c:pt idx="3">
                  <c:v>Włochy</c:v>
                </c:pt>
                <c:pt idx="4">
                  <c:v>Polska</c:v>
                </c:pt>
                <c:pt idx="5">
                  <c:v>Grecja</c:v>
                </c:pt>
                <c:pt idx="6">
                  <c:v>Rumunia</c:v>
                </c:pt>
                <c:pt idx="7">
                  <c:v>Węgry</c:v>
                </c:pt>
                <c:pt idx="8">
                  <c:v>Irlandia</c:v>
                </c:pt>
                <c:pt idx="9">
                  <c:v>Dania</c:v>
                </c:pt>
                <c:pt idx="10">
                  <c:v>Czechy</c:v>
                </c:pt>
                <c:pt idx="11">
                  <c:v>Bułgaria</c:v>
                </c:pt>
                <c:pt idx="12">
                  <c:v>Holandia</c:v>
                </c:pt>
                <c:pt idx="13">
                  <c:v>Szwecja</c:v>
                </c:pt>
                <c:pt idx="14">
                  <c:v>Austria</c:v>
                </c:pt>
                <c:pt idx="15">
                  <c:v>Portugalia</c:v>
                </c:pt>
                <c:pt idx="16">
                  <c:v>Litwa</c:v>
                </c:pt>
                <c:pt idx="17">
                  <c:v>Finlandia</c:v>
                </c:pt>
                <c:pt idx="18">
                  <c:v>Belgia</c:v>
                </c:pt>
                <c:pt idx="19">
                  <c:v>Słowacja</c:v>
                </c:pt>
                <c:pt idx="20">
                  <c:v>Chorwacja</c:v>
                </c:pt>
                <c:pt idx="21">
                  <c:v>Łotwa</c:v>
                </c:pt>
                <c:pt idx="22">
                  <c:v>Estonia</c:v>
                </c:pt>
                <c:pt idx="23">
                  <c:v>Słowenia</c:v>
                </c:pt>
                <c:pt idx="24">
                  <c:v>Cypr</c:v>
                </c:pt>
                <c:pt idx="25">
                  <c:v>Luksemburg</c:v>
                </c:pt>
                <c:pt idx="26">
                  <c:v>Malta</c:v>
                </c:pt>
              </c:strCache>
            </c:strRef>
          </c:cat>
          <c:val>
            <c:numRef>
              <c:f>Sheet1!$D$41:$D$67</c:f>
              <c:numCache>
                <c:formatCode>#,##0</c:formatCode>
                <c:ptCount val="27"/>
                <c:pt idx="0">
                  <c:v>50.034500000000001</c:v>
                </c:pt>
                <c:pt idx="1">
                  <c:v>33.761800000000001</c:v>
                </c:pt>
                <c:pt idx="2">
                  <c:v>33.481399999999994</c:v>
                </c:pt>
                <c:pt idx="3">
                  <c:v>24.921299999999984</c:v>
                </c:pt>
                <c:pt idx="4">
                  <c:v>21.2392</c:v>
                </c:pt>
                <c:pt idx="5">
                  <c:v>14.2559</c:v>
                </c:pt>
                <c:pt idx="6">
                  <c:v>13.371800000000002</c:v>
                </c:pt>
                <c:pt idx="7">
                  <c:v>8.5383999999999993</c:v>
                </c:pt>
                <c:pt idx="8">
                  <c:v>8.1475999999999988</c:v>
                </c:pt>
                <c:pt idx="9">
                  <c:v>5.9228999999999985</c:v>
                </c:pt>
                <c:pt idx="10">
                  <c:v>5.8718999999999992</c:v>
                </c:pt>
                <c:pt idx="11">
                  <c:v>5.5524999999999975</c:v>
                </c:pt>
                <c:pt idx="12">
                  <c:v>4.9270999999999985</c:v>
                </c:pt>
                <c:pt idx="13">
                  <c:v>4.7124999999999995</c:v>
                </c:pt>
                <c:pt idx="14">
                  <c:v>4.6536999999999997</c:v>
                </c:pt>
                <c:pt idx="15">
                  <c:v>4.2143999999999995</c:v>
                </c:pt>
                <c:pt idx="16">
                  <c:v>3.7705000000000002</c:v>
                </c:pt>
                <c:pt idx="17">
                  <c:v>3.5670000000000002</c:v>
                </c:pt>
                <c:pt idx="18">
                  <c:v>3.3991999999999987</c:v>
                </c:pt>
                <c:pt idx="19">
                  <c:v>2.7534000000000001</c:v>
                </c:pt>
                <c:pt idx="20">
                  <c:v>2.4889999999999999</c:v>
                </c:pt>
                <c:pt idx="21">
                  <c:v>2.2186999999999997</c:v>
                </c:pt>
                <c:pt idx="22">
                  <c:v>1.2432999999999992</c:v>
                </c:pt>
                <c:pt idx="23">
                  <c:v>0.90339999999999998</c:v>
                </c:pt>
                <c:pt idx="24" formatCode="#,##0.0">
                  <c:v>0.32730000000000037</c:v>
                </c:pt>
                <c:pt idx="25" formatCode="#,##0.0">
                  <c:v>0.2249000000000001</c:v>
                </c:pt>
                <c:pt idx="26" formatCode="#,##0.0">
                  <c:v>3.1600000000000024E-2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12-4E0A-9254-B4864D7E3A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5796864"/>
        <c:axId val="35825152"/>
      </c:barChart>
      <c:catAx>
        <c:axId val="35796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35825152"/>
        <c:crosses val="autoZero"/>
        <c:auto val="1"/>
        <c:lblAlgn val="ctr"/>
        <c:lblOffset val="100"/>
        <c:noMultiLvlLbl val="0"/>
      </c:catAx>
      <c:valAx>
        <c:axId val="358251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35796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315376377952756E-2"/>
          <c:y val="4.7472897409562932E-2"/>
          <c:w val="0.92124623622047241"/>
          <c:h val="0.7335889535547187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>
                  <a:lumMod val="7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771B-48CA-A6D1-D7100B7875C1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accent2">
                          <a:lumMod val="75000"/>
                        </a:schemeClr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71B-48CA-A6D1-D7100B7875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Sheet1!$B$71:$B$97</c:f>
              <c:strCache>
                <c:ptCount val="27"/>
                <c:pt idx="0">
                  <c:v>Polska</c:v>
                </c:pt>
                <c:pt idx="1">
                  <c:v>Włochy</c:v>
                </c:pt>
                <c:pt idx="2">
                  <c:v>Francja</c:v>
                </c:pt>
                <c:pt idx="3">
                  <c:v>Hiszpania</c:v>
                </c:pt>
                <c:pt idx="4">
                  <c:v>Niemcy</c:v>
                </c:pt>
                <c:pt idx="5">
                  <c:v>Rumunia</c:v>
                </c:pt>
                <c:pt idx="6">
                  <c:v>Grecja</c:v>
                </c:pt>
                <c:pt idx="7">
                  <c:v>Portugalia</c:v>
                </c:pt>
                <c:pt idx="8">
                  <c:v>Austria</c:v>
                </c:pt>
                <c:pt idx="9">
                  <c:v>Węgry</c:v>
                </c:pt>
                <c:pt idx="10">
                  <c:v>Finlandia</c:v>
                </c:pt>
                <c:pt idx="11">
                  <c:v>Bułgaria</c:v>
                </c:pt>
                <c:pt idx="12">
                  <c:v>Chorwacja</c:v>
                </c:pt>
                <c:pt idx="13">
                  <c:v>Irlandia</c:v>
                </c:pt>
                <c:pt idx="14">
                  <c:v>Czechy</c:v>
                </c:pt>
                <c:pt idx="15">
                  <c:v>Słowacja</c:v>
                </c:pt>
                <c:pt idx="16">
                  <c:v>Szwecja</c:v>
                </c:pt>
                <c:pt idx="17">
                  <c:v>Litwa</c:v>
                </c:pt>
                <c:pt idx="18">
                  <c:v>Łotwa</c:v>
                </c:pt>
                <c:pt idx="19">
                  <c:v>Słowenia</c:v>
                </c:pt>
                <c:pt idx="20">
                  <c:v>Estonia</c:v>
                </c:pt>
                <c:pt idx="21">
                  <c:v>Dania</c:v>
                </c:pt>
                <c:pt idx="22">
                  <c:v>Holandia</c:v>
                </c:pt>
                <c:pt idx="23">
                  <c:v>Belgia</c:v>
                </c:pt>
                <c:pt idx="24">
                  <c:v>Cypr</c:v>
                </c:pt>
                <c:pt idx="25">
                  <c:v>Luksemburg</c:v>
                </c:pt>
                <c:pt idx="26">
                  <c:v>Malta</c:v>
                </c:pt>
              </c:strCache>
            </c:strRef>
          </c:cat>
          <c:val>
            <c:numRef>
              <c:f>Sheet1!$D$71:$D$97</c:f>
              <c:numCache>
                <c:formatCode>#,##0</c:formatCode>
                <c:ptCount val="27"/>
                <c:pt idx="0">
                  <c:v>9.225200000000001</c:v>
                </c:pt>
                <c:pt idx="1">
                  <c:v>8.8922000000000008</c:v>
                </c:pt>
                <c:pt idx="2">
                  <c:v>8.4648000000000021</c:v>
                </c:pt>
                <c:pt idx="3">
                  <c:v>7.0084</c:v>
                </c:pt>
                <c:pt idx="4">
                  <c:v>6.9295</c:v>
                </c:pt>
                <c:pt idx="5">
                  <c:v>6.7584999999999997</c:v>
                </c:pt>
                <c:pt idx="6">
                  <c:v>3.5670999999999999</c:v>
                </c:pt>
                <c:pt idx="7">
                  <c:v>3.4524999999999983</c:v>
                </c:pt>
                <c:pt idx="8">
                  <c:v>3.3633000000000002</c:v>
                </c:pt>
                <c:pt idx="9">
                  <c:v>2.9133999999999998</c:v>
                </c:pt>
                <c:pt idx="10">
                  <c:v>2.0440999999999998</c:v>
                </c:pt>
                <c:pt idx="11">
                  <c:v>1.9720000000000006</c:v>
                </c:pt>
                <c:pt idx="12">
                  <c:v>1.9694</c:v>
                </c:pt>
                <c:pt idx="13">
                  <c:v>1.8527</c:v>
                </c:pt>
                <c:pt idx="14">
                  <c:v>1.8113999999999995</c:v>
                </c:pt>
                <c:pt idx="15">
                  <c:v>1.5937999999999992</c:v>
                </c:pt>
                <c:pt idx="16">
                  <c:v>1.4808999999999994</c:v>
                </c:pt>
                <c:pt idx="17">
                  <c:v>1.3662999999999998</c:v>
                </c:pt>
                <c:pt idx="18">
                  <c:v>0.82120000000000004</c:v>
                </c:pt>
                <c:pt idx="19">
                  <c:v>0.71570000000000034</c:v>
                </c:pt>
                <c:pt idx="20">
                  <c:v>0.61510000000000031</c:v>
                </c:pt>
                <c:pt idx="21">
                  <c:v>0.53070000000000039</c:v>
                </c:pt>
                <c:pt idx="22">
                  <c:v>0.5121</c:v>
                </c:pt>
                <c:pt idx="23" formatCode="#,##0.0">
                  <c:v>0.47020000000000001</c:v>
                </c:pt>
                <c:pt idx="24" formatCode="#,##0.0">
                  <c:v>0.1119</c:v>
                </c:pt>
                <c:pt idx="25" formatCode="#,##0.0">
                  <c:v>8.6000000000000021E-2</c:v>
                </c:pt>
                <c:pt idx="26" formatCode="#,##0.0">
                  <c:v>8.5500000000000048E-2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1B-48CA-A6D1-D7100B787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6789248"/>
        <c:axId val="36844288"/>
      </c:barChart>
      <c:catAx>
        <c:axId val="36789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36844288"/>
        <c:crosses val="autoZero"/>
        <c:auto val="1"/>
        <c:lblAlgn val="ctr"/>
        <c:lblOffset val="100"/>
        <c:noMultiLvlLbl val="0"/>
      </c:catAx>
      <c:valAx>
        <c:axId val="3684428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36789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070271254382403E-2"/>
          <c:y val="3.2945775020910506E-2"/>
          <c:w val="0.91760807385316334"/>
          <c:h val="0.7551122982966367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'I filar'!$B$101</c:f>
              <c:strCache>
                <c:ptCount val="1"/>
                <c:pt idx="0">
                  <c:v>PL</c:v>
                </c:pt>
              </c:strCache>
            </c:strRef>
          </c:tx>
          <c:invertIfNegative val="0"/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F79-4B43-ACE7-57BE0A50A9DD}"/>
              </c:ext>
            </c:extLst>
          </c:dPt>
          <c:dLbls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242*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79-4B43-ACE7-57BE0A50A9DD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219*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79-4B43-ACE7-57BE0A50A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 filar'!$C$100:$M$100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 
- 2020</c:v>
                </c:pt>
                <c:pt idx="10">
                  <c:v>2021 
- 2027</c:v>
                </c:pt>
              </c:strCache>
            </c:strRef>
          </c:cat>
          <c:val>
            <c:numRef>
              <c:f>'I filar'!$C$101:$M$101</c:f>
              <c:numCache>
                <c:formatCode>0</c:formatCode>
                <c:ptCount val="11"/>
                <c:pt idx="0">
                  <c:v>51.206392502581359</c:v>
                </c:pt>
                <c:pt idx="1">
                  <c:v>69.314134681575212</c:v>
                </c:pt>
                <c:pt idx="2">
                  <c:v>89.304202931088952</c:v>
                </c:pt>
                <c:pt idx="3">
                  <c:v>111.13165208740251</c:v>
                </c:pt>
                <c:pt idx="4">
                  <c:v>132.65232930077698</c:v>
                </c:pt>
                <c:pt idx="5">
                  <c:v>154.92612068045</c:v>
                </c:pt>
                <c:pt idx="6">
                  <c:v>175.06664215883211</c:v>
                </c:pt>
                <c:pt idx="7">
                  <c:v>197.04122312468243</c:v>
                </c:pt>
                <c:pt idx="8">
                  <c:v>215.15150936954723</c:v>
                </c:pt>
                <c:pt idx="9">
                  <c:v>242</c:v>
                </c:pt>
                <c:pt idx="10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79-4B43-ACE7-57BE0A50A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3569536"/>
        <c:axId val="43571072"/>
      </c:barChart>
      <c:lineChart>
        <c:grouping val="standard"/>
        <c:varyColors val="0"/>
        <c:ser>
          <c:idx val="0"/>
          <c:order val="0"/>
          <c:tx>
            <c:strRef>
              <c:f>'I filar'!$B$102</c:f>
              <c:strCache>
                <c:ptCount val="1"/>
                <c:pt idx="0">
                  <c:v>UE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endParaRPr lang="pl-P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 filar'!$C$100:$M$100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 
- 2020</c:v>
                </c:pt>
                <c:pt idx="10">
                  <c:v>2021 
- 2027</c:v>
                </c:pt>
              </c:strCache>
            </c:strRef>
          </c:cat>
          <c:val>
            <c:numRef>
              <c:f>'I filar'!$C$102:$M$102</c:f>
              <c:numCache>
                <c:formatCode>0</c:formatCode>
                <c:ptCount val="11"/>
                <c:pt idx="0">
                  <c:v>183.08193133594844</c:v>
                </c:pt>
                <c:pt idx="1">
                  <c:v>225.10553256413891</c:v>
                </c:pt>
                <c:pt idx="2">
                  <c:v>238.05136663981401</c:v>
                </c:pt>
                <c:pt idx="3">
                  <c:v>244.2207606788316</c:v>
                </c:pt>
                <c:pt idx="4">
                  <c:v>254.59431533506154</c:v>
                </c:pt>
                <c:pt idx="5">
                  <c:v>260.80397836247784</c:v>
                </c:pt>
                <c:pt idx="6">
                  <c:v>266.43863177525407</c:v>
                </c:pt>
                <c:pt idx="7">
                  <c:v>266.43863177525407</c:v>
                </c:pt>
                <c:pt idx="8">
                  <c:v>266.43863177525407</c:v>
                </c:pt>
                <c:pt idx="9">
                  <c:v>266.43863177525407</c:v>
                </c:pt>
                <c:pt idx="10">
                  <c:v>266.43863177525407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F79-4B43-ACE7-57BE0A50A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69536"/>
        <c:axId val="43571072"/>
      </c:lineChart>
      <c:catAx>
        <c:axId val="43569536"/>
        <c:scaling>
          <c:orientation val="minMax"/>
        </c:scaling>
        <c:delete val="0"/>
        <c:axPos val="b"/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200" b="0"/>
            </a:pPr>
            <a:endParaRPr lang="pl-PL"/>
          </a:p>
        </c:txPr>
        <c:crossAx val="43571072"/>
        <c:crosses val="autoZero"/>
        <c:auto val="1"/>
        <c:lblAlgn val="ctr"/>
        <c:lblOffset val="100"/>
        <c:noMultiLvlLbl val="0"/>
      </c:catAx>
      <c:valAx>
        <c:axId val="4357107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pl-PL"/>
          </a:p>
        </c:txPr>
        <c:crossAx val="435695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pl-PL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0.49583</cdr:x>
      <cdr:y>0.11979</cdr:y>
    </cdr:from>
    <cdr:to>
      <cdr:x>0.64375</cdr:x>
      <cdr:y>0.2934</cdr:y>
    </cdr:to>
    <cdr:cxnSp macro="">
      <cdr:nvCxnSpPr>
        <cdr:cNvPr id="3" name="Łącznik prosty ze strzałką 2">
          <a:extLst xmlns:a="http://schemas.openxmlformats.org/drawingml/2006/main">
            <a:ext uri="{FF2B5EF4-FFF2-40B4-BE49-F238E27FC236}">
              <a16:creationId xmlns:a16="http://schemas.microsoft.com/office/drawing/2014/main" id="{A186E37C-1384-46BA-90F1-0EFA6B909B8E}"/>
            </a:ext>
          </a:extLst>
        </cdr:cNvPr>
        <cdr:cNvCxnSpPr/>
      </cdr:nvCxnSpPr>
      <cdr:spPr>
        <a:xfrm xmlns:a="http://schemas.openxmlformats.org/drawingml/2006/main">
          <a:off x="2266950" y="328613"/>
          <a:ext cx="676275" cy="47625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68D14-02AF-41BC-BA6F-BD05DC6A3DFC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704C6-6FE9-46E3-804C-E6C6C6A14A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5443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203848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85461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949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425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545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8137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314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2411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5085184"/>
            <a:ext cx="2895600" cy="1636291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699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134136"/>
            <a:ext cx="1147322" cy="60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121212"/>
            <a:ext cx="864096" cy="625105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2118922" y="6066910"/>
            <a:ext cx="5029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Zespół Analityczny Polityki Rolnej </a:t>
            </a:r>
          </a:p>
          <a:p>
            <a:pPr algn="ctr"/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przy Przewodniczącym Komisji Rolnictwa i Rozwoju Wsi </a:t>
            </a:r>
          </a:p>
          <a:p>
            <a:pPr algn="ctr"/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Parlamentu Europejskiego</a:t>
            </a:r>
          </a:p>
        </p:txBody>
      </p:sp>
      <p:cxnSp>
        <p:nvCxnSpPr>
          <p:cNvPr id="21" name="Łącznik prostoliniowy 20"/>
          <p:cNvCxnSpPr/>
          <p:nvPr userDrawn="1"/>
        </p:nvCxnSpPr>
        <p:spPr>
          <a:xfrm>
            <a:off x="179512" y="6066910"/>
            <a:ext cx="878497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2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134136"/>
            <a:ext cx="1147322" cy="60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121212"/>
            <a:ext cx="864096" cy="625105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2118922" y="6066910"/>
            <a:ext cx="5029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Zespół Analityczny Polityki Rolnej </a:t>
            </a:r>
          </a:p>
          <a:p>
            <a:pPr algn="ctr"/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przy Przewodniczącym Komisji Rolnictwa i Rozwoju Wsi </a:t>
            </a:r>
          </a:p>
          <a:p>
            <a:pPr algn="ctr"/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Parlamentu Europejskiego</a:t>
            </a:r>
          </a:p>
        </p:txBody>
      </p:sp>
      <p:cxnSp>
        <p:nvCxnSpPr>
          <p:cNvPr id="21" name="Łącznik prostoliniowy 20"/>
          <p:cNvCxnSpPr/>
          <p:nvPr userDrawn="1"/>
        </p:nvCxnSpPr>
        <p:spPr>
          <a:xfrm>
            <a:off x="179512" y="6066910"/>
            <a:ext cx="878497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388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5B79F-7023-45B1-B1EC-296F44D36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2E3A0F6-2B9F-4A85-8162-55D01367EC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EDC280D-EE32-41F6-83DC-55939A54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93CD94D-BE71-4ACD-A88F-14584238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9437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134136"/>
            <a:ext cx="1147322" cy="60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398" y="6113242"/>
            <a:ext cx="864096" cy="625105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2118922" y="6066910"/>
            <a:ext cx="5029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Zespół Analityczny Polityki Rolnej </a:t>
            </a:r>
          </a:p>
          <a:p>
            <a:pPr algn="ctr"/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przy Przewodniczącym Komisji Rolnictwa i Rozwoju Wsi </a:t>
            </a:r>
          </a:p>
          <a:p>
            <a:pPr algn="ctr"/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Parlamentu Europejskiego</a:t>
            </a:r>
          </a:p>
        </p:txBody>
      </p:sp>
      <p:cxnSp>
        <p:nvCxnSpPr>
          <p:cNvPr id="21" name="Łącznik prostoliniowy 20"/>
          <p:cNvCxnSpPr/>
          <p:nvPr userDrawn="1"/>
        </p:nvCxnSpPr>
        <p:spPr>
          <a:xfrm>
            <a:off x="179512" y="6066910"/>
            <a:ext cx="878497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0CD281EF-377E-4690-A1B6-0D606A1B0E5F}"/>
              </a:ext>
            </a:extLst>
          </p:cNvPr>
          <p:cNvSpPr txBox="1"/>
          <p:nvPr userDrawn="1"/>
        </p:nvSpPr>
        <p:spPr>
          <a:xfrm>
            <a:off x="2271322" y="6219310"/>
            <a:ext cx="5029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Zespół Analityczny Polityki Rolnej </a:t>
            </a:r>
          </a:p>
          <a:p>
            <a:pPr algn="ctr"/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przy Przewodniczącym Komisji Rolnictwa i Rozwoju Wsi </a:t>
            </a:r>
          </a:p>
          <a:p>
            <a:pPr algn="ctr"/>
            <a:r>
              <a:rPr lang="pl-PL" sz="1400" b="1" dirty="0">
                <a:solidFill>
                  <a:srgbClr val="002060"/>
                </a:solidFill>
                <a:latin typeface="Franklin Gothic Demi" panose="020B0703020102020204" pitchFamily="34" charset="0"/>
              </a:rPr>
              <a:t>Parlamentu Europejskiego</a:t>
            </a:r>
          </a:p>
        </p:txBody>
      </p:sp>
    </p:spTree>
    <p:extLst>
      <p:ext uri="{BB962C8B-B14F-4D97-AF65-F5344CB8AC3E}">
        <p14:creationId xmlns:p14="http://schemas.microsoft.com/office/powerpoint/2010/main" val="20647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470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132C55-5B69-45B5-BC14-004E269A8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517B248-9782-404C-9A4D-C63F32D8E0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1B2C92B-FA2F-4E17-BF77-FFE5EA2D2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349BAFB-25A8-41B3-8146-4AEBBF91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1184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458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4203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274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3663DB-1D41-48F8-BED5-27E445310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DCDF917-B858-4426-A08B-BE4D98C1C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DBAFE2-1B33-4CC0-8BAD-2FFDF147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2A8D6-4E3B-4691-A655-EE8A5A6D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FC34ED9-7753-42BD-9600-F64B7593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0169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DD2647-98AF-4011-A1B0-B08A2A3B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BCB577-A76B-4ED3-A7E7-7B676CAC8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A2E550-E5F9-4C4F-B77A-16716649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BC4826-83D8-4A29-8033-EB1C20DD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5A92B93-AB7A-4FEA-968C-FCABB8409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9644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FF475-C30A-480F-BCE3-083233DA4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450E24-0586-4DDE-9C9B-9366B0658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CED26A-DE5D-46E4-8380-F5E222866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0AB546-98C2-4DE9-8520-74BA197F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6A8FBCD-DD0C-4B24-B854-11E465E6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36265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B21FD2-4DD7-4093-AC42-D5808095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58C777-518A-484E-A705-14090DEF1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3B3A39-B518-4D18-A0B9-F493C4DF6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E8BAD9C-BB74-4F7B-BE28-435E19C3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EC335D7-7D59-4A52-8573-3870079C6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0D67D0-5895-4A97-85E6-49C16696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28490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2ABB12-4341-47CF-BF8C-D8008A029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79D9705-9210-43C6-8D40-FFB9F2079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D913FDF-A496-45AB-832A-E90769AC6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D35AC48-78C0-47E6-9BC5-5B696AAC3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8C70EA7-A2A3-4F96-BF23-21791CAE2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5FF4172-2AD7-48DB-B27E-204C1A0D8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BD9915A-FA42-41F0-95E9-B480B06F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FAECC6C-BF78-4CBF-9F0B-662A8586A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35316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53A5C4-37A1-4CE1-A463-987D0848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0E52962-D798-450D-B8C8-611E8783F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1E86A07-FDDA-4CC7-B9A9-3D46CFE3B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28A8700-1493-4595-B853-CB6AD2C4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15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23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2458010-F3E0-4674-9A18-D30056F33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A892822-EA26-46FE-B091-1B1F29D1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CDC26C-23A3-4250-8C1D-9E73967E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3922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D57F86-9DFF-4B64-B66F-144A80868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8A479A-5AAD-43C5-8A7F-5889FAA19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3BBE52-570D-4599-AF45-BC53FDA3C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8B6EAF1-E80A-44ED-A5C5-4621CF054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139473B-A618-453B-9C8B-00E9F518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28E3D79-21C8-4277-89DC-95C718F00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50522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5D5F0-10B8-4D57-B69C-71B2A373C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942E4BC-0099-45CF-8D23-B52AE7D08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AF4103D-666D-4AD7-9CF7-97E64592E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5D8BC8C-AFD7-4CB0-8ABB-DEE435956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208711-8C6F-4648-BD12-30D185F9A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C3729F7-F7BB-493B-AA1B-B1CA5C83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138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7824F4-4AD8-4283-B480-FD82DAF5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817E96C-5888-447A-830C-6B2420EB0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48962B-A5F8-479E-82EE-89F1836CE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5741E4-B948-4B83-9FC1-F3756529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D7AF54-AF25-47FE-9263-169D06EC3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5508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0AA505D-277D-4CA5-A27F-83DA44953D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3B1AC5B-5104-4DFB-BD88-9ADC014A7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9A3E22-17AE-4FFF-A69B-30E11523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F018A4-E3D0-4C87-8F13-EA07ABE1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608A7B-6353-44D9-9874-DC1E24BB7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37706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15B0A9-C919-4430-9BB1-3CFF9BBC45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373BBF4-3013-4C2A-8011-A40DABBC5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C13652-3103-4235-9F45-20A5DD3DE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348DA5B-304F-471C-AD51-AA7D2E0C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C80120-D824-4C30-AF18-030141A70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24455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BD1821-3CAD-4638-A680-585489DAC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86FA4E-A533-48D9-BEC1-F11FEF191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974AE9-24A8-45E5-B517-A34FD670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A7C82C-735D-4C19-A93E-BE98A0F5F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6BCD1FA-C1C0-4F23-BD71-C87D05B5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02879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C69D64-66A9-481E-8A00-DD8AEB7D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C18918-416D-4FF1-9849-0E45C8368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4AF631-3982-45FA-AA21-A75B66F8F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6EDEF8-576D-4A49-9B7A-D9E883C20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E62FF0-4C81-4841-8AF3-3C33177C7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0628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41F062-8D99-4107-BA52-E8EC713EE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5467FE-512E-4402-AEE0-4CAF1220C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04F6FBF-59AB-4E71-B7B5-AB7353C72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3700707-7133-4D5A-8C89-976FB0B0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49D02A9-5FA9-4389-BF2E-09FCEEB7F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8FED225-861A-42BE-ACEB-488F4384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5069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2F67BA-C862-4F40-901D-DF1F2CD0F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08D404-90AE-488A-9600-1E235E22C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827ED7-4D59-4C83-B28B-8F1BD82E0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897B65E-7D33-4939-A77E-6F646B434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D31A109-B43A-4C4F-9D4F-705610673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6779A0F-8AFA-4F4B-907B-07812584A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2205059-55F1-483E-881E-7425C5F18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D0BD436-E7FE-417C-8B51-D3B0AB0E0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77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2240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7FB81A-E775-4803-95F2-5794510FC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EEABC80-4007-4085-B2CC-20AF5547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6EE58D7-5310-4E0F-8F7E-DFE4CF459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E7C0E3-F8CA-43EE-A40E-976A2467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47273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EEDCC0D-C270-41A0-982B-E8C57583F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D8496B9-DAFE-44EF-A34C-D1D474120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C0B999A-C04D-4396-B476-292113C6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7065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65B307-D606-4ECD-AA7D-F2F68D6B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0F3682-F5F8-4107-9F2E-1B91B4D45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CF0E641-1C4A-4E2C-87B9-7066A81FB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DE8089C-C32F-4321-8B3B-8C5964BD7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72F9DC8-033B-499E-9900-2CCDD6470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35B48D-D516-417D-B839-50E70A2CE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67631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8DEABA-4D91-4059-A9B4-B89D27F14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4C1CFDC-4B3B-46A6-B10E-55884B128C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F8E07B8-70CD-49E1-9B1A-527D45837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73C2C5-F3D3-4859-823D-783C4C42E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C25E5E1-4DF3-4D76-BB8E-05158AEBA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B39DD35-0A8B-4B3D-AB2E-B175C764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02209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3B06E-7C6E-494F-B11D-96E6C8B4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0A8AF89-927D-4FAE-870A-A0525A267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77EEA82-E443-4067-B7AB-3E967A21F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86ADAE-984C-4DE2-9E9A-262765CC8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7A47DE8-FD73-4892-B330-FB12C51CF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228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26ACC9E-9393-49B0-A7D5-1C91C14A6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4E998BE-D277-4328-BC2D-D33739819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A785B71-8660-477D-A199-97BE0EAE3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C2907B-6D7F-449E-8AAE-65E000A69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444A629-BC02-4FD9-ADA2-29E1A723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68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57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16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587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105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C31B6-FE81-4AD6-91A5-417C95920A50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094C92-3F56-4E11-8FF9-77313B4B14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00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5" cstate="print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85557"/>
            <a:ext cx="8229600" cy="3701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E84556E6-FC3D-4128-8A01-41DE0A2122B7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/>
          <a:stretch>
            <a:fillRect/>
          </a:stretch>
        </p:blipFill>
        <p:spPr>
          <a:xfrm>
            <a:off x="911834" y="6181263"/>
            <a:ext cx="1152244" cy="603556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C29B101-55C7-430E-9A7D-DEC8181B419F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/>
          <a:stretch>
            <a:fillRect/>
          </a:stretch>
        </p:blipFill>
        <p:spPr>
          <a:xfrm>
            <a:off x="7086818" y="6143640"/>
            <a:ext cx="865707" cy="621846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4B51AC9F-3E1A-4559-8D33-AE8F46AB16AD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/>
          <a:stretch>
            <a:fillRect/>
          </a:stretch>
        </p:blipFill>
        <p:spPr>
          <a:xfrm>
            <a:off x="2085343" y="6128853"/>
            <a:ext cx="5029636" cy="72914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9ED4CA4-9FCF-4A95-A31E-0386DD4FEF8A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/>
          <a:stretch>
            <a:fillRect/>
          </a:stretch>
        </p:blipFill>
        <p:spPr>
          <a:xfrm>
            <a:off x="167258" y="6062813"/>
            <a:ext cx="8809484" cy="3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8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8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4" r:id="rId14"/>
    <p:sldLayoutId id="2147483675" r:id="rId15"/>
    <p:sldLayoutId id="2147483676" r:id="rId16"/>
    <p:sldLayoutId id="2147483793" r:id="rId17"/>
    <p:sldLayoutId id="2147483807" r:id="rId18"/>
    <p:sldLayoutId id="2147483794" r:id="rId19"/>
    <p:sldLayoutId id="2147483792" r:id="rId20"/>
    <p:sldLayoutId id="2147483791" r:id="rId21"/>
    <p:sldLayoutId id="2147483790" r:id="rId22"/>
    <p:sldLayoutId id="2147483789" r:id="rId2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921B57D-4B25-49F7-BD34-781CED80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06C876-502A-4C17-A9AC-2A6A17B77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B8D5CA2-C628-4947-B3FA-DD2171DA3E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361B-2FA9-4442-BC06-04694484DB14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6ED548-21EF-43F0-8260-845F1E9294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0FDD59-8266-402D-821E-EBE7A3CEE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BD2DD-F50C-4022-A4C4-E7D956DFF97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945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85FFE80-8773-4F96-A096-3182C6D4C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600328-0F1B-4555-A3A9-ABE19DB58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241763-9169-4A13-9543-F7A8B0D4B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6C35-98C1-4FBF-A923-5BDCBC393FAF}" type="datetimeFigureOut">
              <a:rPr lang="pl-PL" smtClean="0"/>
              <a:pPr/>
              <a:t>19.09.2018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F36302-3F62-4433-8C27-27A12912D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2CABD6-5B85-42A4-B4A5-078109ADB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1D765-0DD1-4C25-9725-85109E5B3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861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alphaModFix amt="56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7C95FC-9D26-49C1-A209-41A8FAE26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50378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1400" b="1" dirty="0">
              <a:latin typeface="Franklin Gothic Demi" panose="020B07030201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l-PL" sz="4800" b="1" dirty="0">
                <a:latin typeface="Franklin Gothic Demi" panose="020B0703020102020204" pitchFamily="34" charset="0"/>
                <a:cs typeface="Arial" panose="020B0604020202020204" pitchFamily="34" charset="0"/>
              </a:rPr>
              <a:t>Wspólna Polityka Rolna </a:t>
            </a:r>
          </a:p>
          <a:p>
            <a:pPr marL="0" indent="0" algn="ctr">
              <a:buNone/>
            </a:pPr>
            <a:r>
              <a:rPr lang="pl-PL" sz="4800" b="1" dirty="0">
                <a:latin typeface="Franklin Gothic Demi" panose="020B0703020102020204" pitchFamily="34" charset="0"/>
                <a:cs typeface="Arial" panose="020B0604020202020204" pitchFamily="34" charset="0"/>
              </a:rPr>
              <a:t>w projekcie WRF </a:t>
            </a:r>
          </a:p>
          <a:p>
            <a:pPr marL="0" indent="0" algn="ctr">
              <a:buNone/>
            </a:pPr>
            <a:r>
              <a:rPr lang="pl-PL" sz="4800" b="1" dirty="0">
                <a:latin typeface="Franklin Gothic Demi" panose="020B0703020102020204" pitchFamily="34" charset="0"/>
                <a:cs typeface="Arial" panose="020B0604020202020204" pitchFamily="34" charset="0"/>
              </a:rPr>
              <a:t>na lata 2021-2027</a:t>
            </a:r>
          </a:p>
          <a:p>
            <a:pPr marL="114300" lvl="1" algn="ctr"/>
            <a:r>
              <a:rPr lang="pl-PL" b="1" dirty="0">
                <a:latin typeface="Franklin Gothic Demi" panose="020B0703020102020204" pitchFamily="34" charset="0"/>
                <a:cs typeface="Arial" panose="020B0604020202020204" pitchFamily="34" charset="0"/>
              </a:rPr>
              <a:t>		</a:t>
            </a:r>
          </a:p>
          <a:p>
            <a:pPr marL="114300" lvl="1" algn="ctr"/>
            <a:r>
              <a:rPr lang="pl-PL" b="1" dirty="0">
                <a:latin typeface="Franklin Gothic Demi" panose="020B0703020102020204" pitchFamily="34" charset="0"/>
                <a:cs typeface="Arial" panose="020B0604020202020204" pitchFamily="34" charset="0"/>
              </a:rPr>
              <a:t>	 </a:t>
            </a:r>
          </a:p>
          <a:p>
            <a:pPr marL="114300" lvl="1"/>
            <a:r>
              <a:rPr lang="pl-PL" i="1" dirty="0">
                <a:latin typeface="Franklin Gothic Medium" panose="020B0603020102020204" pitchFamily="34" charset="0"/>
                <a:cs typeface="Arial" panose="020B0604020202020204" pitchFamily="34" charset="0"/>
              </a:rPr>
              <a:t>				</a:t>
            </a:r>
            <a:r>
              <a:rPr lang="pl-PL" i="1" dirty="0" smtClean="0"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 smtClean="0">
                <a:latin typeface="Franklin Gothic Medium" panose="020B0603020102020204" pitchFamily="34" charset="0"/>
                <a:cs typeface="Arial" panose="020B0604020202020204" pitchFamily="34" charset="0"/>
              </a:rPr>
              <a:t>Konferencja „WPR 2021-2027” </a:t>
            </a:r>
          </a:p>
          <a:p>
            <a:pPr marL="114300" lvl="1" algn="ctr"/>
            <a:r>
              <a:rPr lang="pl-PL" sz="2400" i="1" dirty="0" smtClean="0">
                <a:latin typeface="Franklin Gothic Medium" panose="020B0603020102020204" pitchFamily="34" charset="0"/>
                <a:cs typeface="Arial" panose="020B0604020202020204" pitchFamily="34" charset="0"/>
              </a:rPr>
              <a:t>		 Olsztyn, 17.09.2018.</a:t>
            </a:r>
          </a:p>
          <a:p>
            <a:pPr marL="0" indent="0" algn="ctr">
              <a:buNone/>
            </a:pPr>
            <a:endParaRPr lang="pl-PL" sz="4400" b="1" dirty="0">
              <a:latin typeface="Franklin Gothic Demi" panose="020B07030201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l-PL" sz="4400" b="1" dirty="0">
              <a:latin typeface="Franklin Gothic Demi" panose="020B0703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7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Wielkość kopert finansowych na rozwój obszarów wiejskich w latach 2021-2027 (w mld euro, ceny bieżące), KE  </a:t>
            </a:r>
          </a:p>
        </p:txBody>
      </p:sp>
      <p:graphicFrame>
        <p:nvGraphicFramePr>
          <p:cNvPr id="7" name="Chart 3">
            <a:extLst>
              <a:ext uri="{FF2B5EF4-FFF2-40B4-BE49-F238E27FC236}">
                <a16:creationId xmlns:a16="http://schemas.microsoft.com/office/drawing/2014/main" id="{6B5FA84C-E3E2-44AB-AA69-3E827C653B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8321394"/>
              </p:ext>
            </p:extLst>
          </p:nvPr>
        </p:nvGraphicFramePr>
        <p:xfrm>
          <a:off x="611560" y="1484784"/>
          <a:ext cx="79928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737D1421-C5A6-4C47-B5DD-CF5FF527F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545" y="1628800"/>
            <a:ext cx="2958579" cy="237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58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Najważniejsze elementy propozycji dotyczących płatności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bezpośrednich  </a:t>
            </a: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B24DA-F417-445A-BF1F-0FD4B5FC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00808"/>
            <a:ext cx="8077798" cy="38884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Możliwość stosowania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systemu płatności SAPS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dla wszystkich</a:t>
            </a:r>
            <a:endParaRPr lang="pl-P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Ograniczenie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możliwości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przesuwania środków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pomiędzy I a II filarem (do 15% wobec  25% obecnie)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Wprowadzenie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zasady subwencji degresywnych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(zmniejszenie dopłat po przekroczeniu progu 60 tys. euro na gospodarstwo, maksymalna suma to 100 tys. euro)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Obowiązek przeznaczenia 2% koperty na płatności bezpośrednie na pomoc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dla młodych rolników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rozpoczynających działalność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Wsparcie dochodów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związanych z produkcją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przypadku sektorów w trudnej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sytuacji (do 10% koperty na płatności bezpośrednie + 2% w przypadku roślin wysokobiałkowych)  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1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Najważniejsze elementy propozycji dotyczących płatności bezpośrednich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c.d.</a:t>
            </a: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B24DA-F417-445A-BF1F-0FD4B5FC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00808"/>
            <a:ext cx="7992888" cy="31683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Wsparcie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drobnych producentów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(uzupełniające wsparcie redystrybucyjne, możliwość płatności ryczałtowej)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Wprowadzenie tzw.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ekoprogramu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służącego realizacji celów w zakresie klimatu i ochrony środowiska (obowiązkowy dla państw i dobrowolny dla rolników) 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Wprowadzenie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systemu warunkowości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(połączone elementy zasady wzajemnej zgodności 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„zazielenienia”)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Ścisłe powiązanie systemu warunkowości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 innymi przepisami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dotyczącymi środowiska i klimatu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Edmund.FAPA-PC-12-20\Downloads\field-839797_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581128"/>
            <a:ext cx="3192016" cy="1308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68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Proces wyrównywania (konwergencji) stawek płatności bezpośrednich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B44A9729-D89C-4AAB-AD2F-477EC48F1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71" y="1412776"/>
            <a:ext cx="8640960" cy="4032448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2776738" y="1916832"/>
            <a:ext cx="5539677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400" dirty="0"/>
              <a:t>W przypadku państw członkowskich, w których dopłaty wynoszą poniżej 90% średniej UE-27, różnica pomiędzy ich obecnym poziomem a poziomem 90% tej średniej zostanie zmniejszona o połowę w ciągu 6 lat.    </a:t>
            </a:r>
          </a:p>
        </p:txBody>
      </p:sp>
    </p:spTree>
    <p:extLst>
      <p:ext uri="{BB962C8B-B14F-4D97-AF65-F5344CB8AC3E}">
        <p14:creationId xmlns:p14="http://schemas.microsoft.com/office/powerpoint/2010/main" val="40265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008112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Średnie stawki płatności bezpośrednich w Polsce i UE (w euro na 1 ha PEA)    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971600" y="5517232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* Przy założeniu, że powierzchnia objęta płatnościami wynosi 14 mln ha gruntów rolnych </a:t>
            </a:r>
          </a:p>
        </p:txBody>
      </p:sp>
      <p:graphicFrame>
        <p:nvGraphicFramePr>
          <p:cNvPr id="8" name="Chart 2"/>
          <p:cNvGraphicFramePr/>
          <p:nvPr>
            <p:extLst>
              <p:ext uri="{D42A27DB-BD31-4B8C-83A1-F6EECF244321}">
                <p14:modId xmlns:p14="http://schemas.microsoft.com/office/powerpoint/2010/main" val="2548844729"/>
              </p:ext>
            </p:extLst>
          </p:nvPr>
        </p:nvGraphicFramePr>
        <p:xfrm>
          <a:off x="467544" y="1412776"/>
          <a:ext cx="820891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238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Najważniejsze elementy propozycji dotyczących rozwoju obszarów wiejskich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B24DA-F417-445A-BF1F-0FD4B5FC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0032" y="1484784"/>
            <a:ext cx="4029484" cy="43342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Alokacja 30% środków na interwencje związane ze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środowiskiem i klimatem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oraz 5% na LEADER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Obowiązek wprowadzenia instrumentów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zarządzania ryzykiem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Możliwość korzystania z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instrumentów finansowych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(w tym kapitału obrotowego), również w połączeniu z dotacjami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Zwiększenie maksymalnej kwoty pomocy na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rozpoczęcie działalności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rolniczej do 100 000 euro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A7C0665-C3BC-43BE-A356-AFE688DBD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81" y="1403648"/>
            <a:ext cx="4333725" cy="42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3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Ocena propozycji KE 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 zakresie nowego budżetu WPR na lata 2021-2027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B24DA-F417-445A-BF1F-0FD4B5FC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72816"/>
            <a:ext cx="7992888" cy="36724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Próby ograniczania środków na rolnictwo, są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niesprawiedliwe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i sprzeczne z przedstawianymi przez KE wyzwaniami dla sektora rolnego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Proponowane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cięcia budżetowe na WPR z pewnością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zaszkodzą konkurencyjności gospodarstw rolnych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będą zagrażać dochodom rolników i ich rodzin, zahamują inwestycje, modernizację i działania innowacyjne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Przy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tak trudnej sytuacji w rolnictwie, gdy dochody rolnicze wynoszą niespełna 50% średniej dla pozostałych grup zawodowych, każde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zmniejszenie budżetu WPR musi powodować niekorzystne zmiany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obszarach wiejskich(upadłość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gospodarstw, intensyfikacja produkcji, zanik europejskiego modelu rolnictwa, wyludnianie się wsi)</a:t>
            </a:r>
          </a:p>
        </p:txBody>
      </p:sp>
    </p:spTree>
    <p:extLst>
      <p:ext uri="{BB962C8B-B14F-4D97-AF65-F5344CB8AC3E}">
        <p14:creationId xmlns:p14="http://schemas.microsoft.com/office/powerpoint/2010/main" val="361907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B24DA-F417-445A-BF1F-0FD4B5FC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88" y="1124744"/>
            <a:ext cx="8229600" cy="44930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cs typeface="Arial" charset="0"/>
              </a:rPr>
              <a:t>ZESPÓŁ ANALITYCZNY POLITYKI ROLNEJ </a:t>
            </a:r>
          </a:p>
          <a:p>
            <a:pPr marL="0" indent="0" algn="ctr">
              <a:buNone/>
            </a:pPr>
            <a:r>
              <a:rPr lang="pl-PL" sz="2400" b="1" dirty="0">
                <a:cs typeface="Arial" charset="0"/>
              </a:rPr>
              <a:t>przy Przewodniczącym Komisji Rolnictwa i Rozwoju Wsi Parlamentu Europejskiego</a:t>
            </a:r>
          </a:p>
          <a:p>
            <a:pPr marL="0" indent="0" algn="ctr">
              <a:buNone/>
            </a:pPr>
            <a:endParaRPr lang="pl-PL" sz="2000" b="1" dirty="0">
              <a:cs typeface="Arial" charset="0"/>
            </a:endParaRPr>
          </a:p>
          <a:p>
            <a:pPr marL="0" indent="0" algn="ctr">
              <a:buNone/>
            </a:pPr>
            <a:r>
              <a:rPr lang="pl-PL" sz="2400" b="1" dirty="0">
                <a:cs typeface="Arial" charset="0"/>
              </a:rPr>
              <a:t>ul. Świętokrzyska 20, p. 202</a:t>
            </a:r>
          </a:p>
          <a:p>
            <a:pPr marL="0" indent="0" algn="ctr">
              <a:buNone/>
            </a:pPr>
            <a:r>
              <a:rPr lang="pl-PL" sz="2400" b="1" dirty="0">
                <a:cs typeface="Arial" charset="0"/>
              </a:rPr>
              <a:t>00-002 Warszawa</a:t>
            </a:r>
          </a:p>
          <a:p>
            <a:pPr marL="0" indent="0" algn="ctr">
              <a:buNone/>
            </a:pPr>
            <a:endParaRPr lang="pl-PL" sz="2400" b="1" dirty="0" smtClean="0">
              <a:cs typeface="Arial" charset="0"/>
            </a:endParaRPr>
          </a:p>
          <a:p>
            <a:pPr marL="0" indent="0" algn="ctr">
              <a:buNone/>
            </a:pPr>
            <a:r>
              <a:rPr lang="pl-PL" sz="2400" b="1" dirty="0" smtClean="0">
                <a:cs typeface="Arial" charset="0"/>
              </a:rPr>
              <a:t>www.zespolanalityczny.eu</a:t>
            </a:r>
            <a:endParaRPr lang="pl-PL" sz="2400" b="1" dirty="0">
              <a:cs typeface="Arial" charset="0"/>
            </a:endParaRPr>
          </a:p>
          <a:p>
            <a:pPr marL="0" indent="0" algn="ctr">
              <a:buNone/>
            </a:pPr>
            <a:r>
              <a:rPr lang="pl-PL" sz="2400" b="1" dirty="0" smtClean="0">
                <a:cs typeface="Arial" charset="0"/>
              </a:rPr>
              <a:t>e-mail</a:t>
            </a:r>
            <a:r>
              <a:rPr lang="pl-PL" sz="2400" b="1" dirty="0">
                <a:cs typeface="Arial" charset="0"/>
              </a:rPr>
              <a:t>: kontakt@zespolanalityczny.eu</a:t>
            </a:r>
            <a:endParaRPr lang="en-GB" sz="2400" dirty="0">
              <a:cs typeface="Arial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1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Kalendarz prac nad reformą WPR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19B1B7A-E81F-4449-8EDE-560098C6E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739" y="1340768"/>
            <a:ext cx="7474024" cy="447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Budżet na lata 2021-2027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B24DA-F417-445A-BF1F-0FD4B5FC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7" y="1412776"/>
            <a:ext cx="8147247" cy="439248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SzPct val="120000"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Ograniczenia budżetowe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związane z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brexitem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(luka 12 mld euro) oraz nowymi wyzwaniami (migracja, ochrona granic, obronność, zmiany klimatu, bezrobocie wśród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młodzieży)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propozycji PE zwiększenia składki do 1,3% sprzeciwiła się część krajów płatników netto (m.in. Szwecja, Finlandia, Dania, Holandia i Austria)  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ostatecznie KE zaproponowała wzrost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składki z 1% DNB do 1,114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  <a:buSzPct val="120000"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Ogółem budżet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UE-27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 lata 2021-2027: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279 mld euro</a:t>
            </a:r>
          </a:p>
          <a:p>
            <a:pPr>
              <a:lnSpc>
                <a:spcPct val="110000"/>
              </a:lnSpc>
              <a:spcAft>
                <a:spcPts val="1200"/>
              </a:spcAft>
              <a:buSzPct val="120000"/>
            </a:pP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Budżet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na WPR: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365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mld euro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(redukcja w cenach bieżących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. 5%)</a:t>
            </a:r>
          </a:p>
          <a:p>
            <a:pPr>
              <a:lnSpc>
                <a:spcPct val="110000"/>
              </a:lnSpc>
              <a:spcAft>
                <a:spcPts val="1200"/>
              </a:spcAft>
              <a:buSzPct val="120000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Zmniejsza się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udział środków na WPR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budżecie UE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lata 80. XX w. – ok. 70%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2014-2020 – 37,6% (UE-28)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2021-2027 – 28,5% (UE-27)</a:t>
            </a:r>
          </a:p>
        </p:txBody>
      </p:sp>
      <p:pic>
        <p:nvPicPr>
          <p:cNvPr id="1029" name="Picture 5" descr="C:\Users\Edmund.FAPA-PC-12-20\Desktop\152653607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194707"/>
            <a:ext cx="1174168" cy="166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51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Kluczowe elementy reformy WPR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B24DA-F417-445A-BF1F-0FD4B5FC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56792"/>
            <a:ext cx="7992888" cy="410445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Zwiększenie roli państw członkowskich (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zasada pomocniczości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z zachowaniem wspólnotowego charakteru WPR)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Wsparcie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bardziej ukierunkowane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, oparte na wynikach określonych w krajowych planach strategicznych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Dalsze, stopniowe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wyrównanie płatności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bezpośrednich    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Intensyfikacja działań w zakresie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ochrony środowiska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i przeciwdziałania zmianom klimatu (40% środków będzie przyczyniać się do realizacji tego celu)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Modernizacja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(wiedza i innowacje, doradztwo, cyfryzacja) oraz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uproszczenie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polityki</a:t>
            </a:r>
          </a:p>
        </p:txBody>
      </p:sp>
    </p:spTree>
    <p:extLst>
      <p:ext uri="{BB962C8B-B14F-4D97-AF65-F5344CB8AC3E}">
        <p14:creationId xmlns:p14="http://schemas.microsoft.com/office/powerpoint/2010/main" val="9279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7"/>
            <a:ext cx="8229600" cy="576065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Cele Wspólnej Polityki Rolnej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8B24DA-F417-445A-BF1F-0FD4B5FC4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97" y="836712"/>
            <a:ext cx="8147248" cy="244827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CELE GŁÓWNE</a:t>
            </a:r>
          </a:p>
          <a:p>
            <a:pPr marL="800100" lvl="1" indent="-3429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700" b="1" dirty="0">
                <a:latin typeface="Arial" panose="020B0604020202020204" pitchFamily="34" charset="0"/>
                <a:cs typeface="Arial" panose="020B0604020202020204" pitchFamily="34" charset="0"/>
              </a:rPr>
              <a:t>wspieranie inteligentnego, zdywersyfikowanego sektora rolnego zapewniającego bezpieczeństwo żywnościowe </a:t>
            </a:r>
          </a:p>
          <a:p>
            <a:pPr marL="800100" lvl="1" indent="-3429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700" b="1" dirty="0">
                <a:latin typeface="Arial" panose="020B0604020202020204" pitchFamily="34" charset="0"/>
                <a:cs typeface="Arial" panose="020B0604020202020204" pitchFamily="34" charset="0"/>
              </a:rPr>
              <a:t>wsparcie działań na rzecz ochrony środowiska i klimatu</a:t>
            </a:r>
          </a:p>
          <a:p>
            <a:pPr marL="800100" lvl="1" indent="-3429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700" b="1" dirty="0">
                <a:latin typeface="Arial" panose="020B0604020202020204" pitchFamily="34" charset="0"/>
                <a:cs typeface="Arial" panose="020B0604020202020204" pitchFamily="34" charset="0"/>
              </a:rPr>
              <a:t>wzmocnienie struktury społeczno-gospodarczej obszarów wiejskich</a:t>
            </a:r>
          </a:p>
          <a:p>
            <a:pPr marL="0" indent="0">
              <a:lnSpc>
                <a:spcPct val="170000"/>
              </a:lnSpc>
              <a:spcAft>
                <a:spcPts val="1200"/>
              </a:spcAft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CELE SZCZEGÓŁOWE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5334DC2-B37E-46BA-A582-27D81613E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55" y="2996952"/>
            <a:ext cx="7128792" cy="231338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84763B3F-B597-4A97-882B-48C50A487028}"/>
              </a:ext>
            </a:extLst>
          </p:cNvPr>
          <p:cNvSpPr txBox="1"/>
          <p:nvPr/>
        </p:nvSpPr>
        <p:spPr>
          <a:xfrm>
            <a:off x="539552" y="544522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CELE PRZEKROJOWE:   </a:t>
            </a:r>
            <a:r>
              <a:rPr lang="pl-PL" b="1" dirty="0"/>
              <a:t>stabilność, uproszczenie, modernizacja </a:t>
            </a:r>
          </a:p>
        </p:txBody>
      </p:sp>
    </p:spTree>
    <p:extLst>
      <p:ext uri="{BB962C8B-B14F-4D97-AF65-F5344CB8AC3E}">
        <p14:creationId xmlns:p14="http://schemas.microsoft.com/office/powerpoint/2010/main" val="16112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Odział obowiązków w zakresie realizacji WPR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87EB353-DC76-48B2-8025-9C5A6504B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556792"/>
            <a:ext cx="705678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29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Wysokość kopert finansowych dla Polski 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na I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II filar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latach 2014-2020 oraz 2021-2027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(ceny bieżące), KE  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/>
        </p:nvGraphicFramePr>
        <p:xfrm>
          <a:off x="935596" y="1700808"/>
          <a:ext cx="727280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406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Środki finansowe na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płatności bezpośrednie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 rozwój wsi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dla Polski w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latach 2014-2020 oraz 2021-2027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(ceny bieżące), KE  </a:t>
            </a: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662172"/>
              </p:ext>
            </p:extLst>
          </p:nvPr>
        </p:nvGraphicFramePr>
        <p:xfrm>
          <a:off x="1043608" y="1484784"/>
          <a:ext cx="72008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396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F34D4-38C8-4799-8B3F-5E620125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51" y="260648"/>
            <a:ext cx="8229600" cy="1143000"/>
          </a:xfrm>
        </p:spPr>
        <p:txBody>
          <a:bodyPr>
            <a:noAutofit/>
          </a:bodyPr>
          <a:lstStyle/>
          <a:p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Wielkość kopert finansowych na płatności bezpośrednie</a:t>
            </a:r>
            <a:b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w latach 2021-2027 (w mld euro, ceny bieżące), KE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74CD9F2-B6F3-486F-A3B0-F4B49E70F4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1777564"/>
              </p:ext>
            </p:extLst>
          </p:nvPr>
        </p:nvGraphicFramePr>
        <p:xfrm>
          <a:off x="611560" y="1268760"/>
          <a:ext cx="809599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id="{7EA647D5-C16B-46DE-94AC-B5102D8CC1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872" y="1700808"/>
            <a:ext cx="1439447" cy="240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1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Motyw1</Template>
  <TotalTime>2037</TotalTime>
  <Words>724</Words>
  <Application>Microsoft Office PowerPoint</Application>
  <PresentationFormat>Pokaz na ekranie (4:3)</PresentationFormat>
  <Paragraphs>76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Franklin Gothic Demi</vt:lpstr>
      <vt:lpstr>Franklin Gothic Medium</vt:lpstr>
      <vt:lpstr>Wingdings</vt:lpstr>
      <vt:lpstr>Motyw1</vt:lpstr>
      <vt:lpstr>1_Projekt niestandardowy</vt:lpstr>
      <vt:lpstr>Projekt niestandardowy</vt:lpstr>
      <vt:lpstr>Prezentacja programu PowerPoint</vt:lpstr>
      <vt:lpstr>Kalendarz prac nad reformą WPR </vt:lpstr>
      <vt:lpstr>Budżet na lata 2021-2027 </vt:lpstr>
      <vt:lpstr>Kluczowe elementy reformy WPR </vt:lpstr>
      <vt:lpstr>Cele Wspólnej Polityki Rolnej </vt:lpstr>
      <vt:lpstr>Odział obowiązków w zakresie realizacji WPR </vt:lpstr>
      <vt:lpstr>Wysokość kopert finansowych dla Polski  na I i II filar w latach 2014-2020 oraz 2021-2027 (ceny bieżące), KE  </vt:lpstr>
      <vt:lpstr>Środki finansowe na płatności bezpośrednie i rozwój wsi dla Polski w latach 2014-2020 oraz 2021-2027 (ceny bieżące), KE  </vt:lpstr>
      <vt:lpstr>Wielkość kopert finansowych na płatności bezpośrednie w latach 2021-2027 (w mld euro, ceny bieżące), KE </vt:lpstr>
      <vt:lpstr>Wielkość kopert finansowych na rozwój obszarów wiejskich w latach 2021-2027 (w mld euro, ceny bieżące), KE  </vt:lpstr>
      <vt:lpstr>Najważniejsze elementy propozycji dotyczących płatności bezpośrednich  </vt:lpstr>
      <vt:lpstr>Najważniejsze elementy propozycji dotyczących płatności bezpośrednich – c.d.</vt:lpstr>
      <vt:lpstr>Proces wyrównywania (konwergencji) stawek płatności bezpośrednich</vt:lpstr>
      <vt:lpstr>Średnie stawki płatności bezpośrednich w Polsce i UE (w euro na 1 ha PEA)    </vt:lpstr>
      <vt:lpstr>Najważniejsze elementy propozycji dotyczących rozwoju obszarów wiejskich </vt:lpstr>
      <vt:lpstr>Ocena propozycji KE  w zakresie nowego budżetu WPR na lata 2021-2027 </vt:lpstr>
      <vt:lpstr>Prezentacja programu PowerPoint</vt:lpstr>
    </vt:vector>
  </TitlesOfParts>
  <Company>Fundacja Programów Pomocy dla Rolnictwa FAPA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Edmund</dc:creator>
  <cp:lastModifiedBy>Magdalena Kitkowska</cp:lastModifiedBy>
  <cp:revision>120</cp:revision>
  <cp:lastPrinted>2018-06-22T20:29:10Z</cp:lastPrinted>
  <dcterms:created xsi:type="dcterms:W3CDTF">2018-04-26T14:11:41Z</dcterms:created>
  <dcterms:modified xsi:type="dcterms:W3CDTF">2018-09-19T09:29:20Z</dcterms:modified>
</cp:coreProperties>
</file>